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6304"/>
            <a:ext cx="8814816" cy="2505456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64234" y="381001"/>
            <a:ext cx="8229600" cy="2209800"/>
          </a:xfrm>
        </p:spPr>
        <p:txBody>
          <a:bodyPr lIns="45720" rIns="228600" anchor="b">
            <a:normAutofit/>
          </a:bodyPr>
          <a:lstStyle>
            <a:lvl1pPr marL="0" algn="r">
              <a:defRPr sz="480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133600" y="2819400"/>
            <a:ext cx="6560234" cy="1752600"/>
          </a:xfrm>
        </p:spPr>
        <p:txBody>
          <a:bodyPr lIns="45720" rIns="246888"/>
          <a:lstStyle>
            <a:lvl1pPr marL="0" indent="0" algn="r">
              <a:spcBef>
                <a:spcPts val="0"/>
              </a:spcBef>
              <a:buNone/>
              <a:defRPr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>
            <a:extLst/>
          </a:lstStyle>
          <a:p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000128" y="3267456"/>
            <a:ext cx="74066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498230"/>
            <a:ext cx="7772400" cy="2731008"/>
          </a:xfrm>
        </p:spPr>
        <p:txBody>
          <a:bodyPr rIns="100584"/>
          <a:lstStyle>
            <a:lvl1pPr algn="r">
              <a:buNone/>
              <a:defRPr sz="4000" b="1" cap="none">
                <a:solidFill>
                  <a:schemeClr val="accent1">
                    <a:tint val="95000"/>
                    <a:satMod val="200000"/>
                  </a:schemeClr>
                </a:solidFill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287713"/>
            <a:ext cx="7772400" cy="1509712"/>
          </a:xfrm>
        </p:spPr>
        <p:txBody>
          <a:bodyPr rIns="128016" anchor="t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>
            <a:extLst/>
          </a:lstStyle>
          <a:p>
            <a:endParaRPr lang="en-N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10" name="Rectangle 9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616744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4800600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1948"/>
            <a:ext cx="8229600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941763"/>
          </a:xfrm>
        </p:spPr>
        <p:txBody>
          <a:bodyPr lIns="9144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941763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218"/>
            <a:ext cx="822960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7" name="Rectangle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057552" y="105765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63136" y="304800"/>
            <a:ext cx="3931920" cy="762000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963136" y="1107560"/>
            <a:ext cx="3931920" cy="1066800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228600" y="2209800"/>
            <a:ext cx="8666456" cy="3977640"/>
          </a:xfrm>
        </p:spPr>
        <p:txBody>
          <a:bodyPr/>
          <a:lstStyle>
            <a:lvl1pPr marL="292608">
              <a:defRPr sz="3200"/>
            </a:lvl1pPr>
            <a:lvl2pPr marL="594360">
              <a:defRPr sz="2800"/>
            </a:lvl2pPr>
            <a:lvl3pPr marL="822960">
              <a:defRPr sz="2400"/>
            </a:lvl3pPr>
            <a:lvl4pPr marL="1051560">
              <a:defRPr sz="2000"/>
            </a:lvl4pPr>
            <a:lvl5pPr marL="1261872"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>
            <a:extLst/>
          </a:lstStyle>
          <a:p>
            <a:endParaRPr lang="en-N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0443" y="4724400"/>
            <a:ext cx="5486400" cy="664536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0443" y="5388936"/>
            <a:ext cx="5486400" cy="912255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04800" y="249864"/>
            <a:ext cx="8534400" cy="4343400"/>
          </a:xfrm>
          <a:prstGeom prst="round2DiagRect">
            <a:avLst>
              <a:gd name="adj1" fmla="val 11403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  <a:extLst/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>
            <a:extLst/>
          </a:lstStyle>
          <a:p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7085"/>
            <a:ext cx="8810846" cy="6565392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1295400" y="6400800"/>
            <a:ext cx="4212264" cy="274320"/>
          </a:xfrm>
          <a:prstGeom prst="rect">
            <a:avLst/>
          </a:prstGeom>
        </p:spPr>
        <p:txBody>
          <a:bodyPr/>
          <a:lstStyle>
            <a:lvl1pPr algn="r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endParaRPr lang="en-NZ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562600" y="6400800"/>
            <a:ext cx="3002280" cy="27432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fld id="{1FCF71C0-46DA-4DB5-9F53-B910649EB346}" type="datetimeFigureOut">
              <a:rPr lang="en-US" smtClean="0"/>
              <a:pPr/>
              <a:t>9/1/2008</a:t>
            </a:fld>
            <a:endParaRPr lang="en-NZ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38952" y="6514568"/>
            <a:ext cx="464288" cy="274320"/>
          </a:xfrm>
          <a:prstGeom prst="rect">
            <a:avLst/>
          </a:prstGeom>
        </p:spPr>
        <p:txBody>
          <a:bodyPr anchor="ctr"/>
          <a:lstStyle>
            <a:lvl1pPr algn="r" eaLnBrk="1" latinLnBrk="0" hangingPunct="1">
              <a:defRPr kumimoji="0" sz="1600">
                <a:solidFill>
                  <a:schemeClr val="tx2">
                    <a:shade val="90000"/>
                  </a:schemeClr>
                </a:solidFill>
                <a:effectLst/>
              </a:defRPr>
            </a:lvl1pPr>
            <a:extLst/>
          </a:lstStyle>
          <a:p>
            <a:fld id="{18F1A6D3-EFB3-4133-A88A-88FE29DB3C5B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  <a:prstGeom prst="rect">
            <a:avLst/>
          </a:prstGeom>
        </p:spPr>
        <p:txBody>
          <a:bodyPr rIns="91440" anchor="b">
            <a:normAutofit/>
            <a:scene3d>
              <a:camera prst="orthographicFront"/>
              <a:lightRig rig="soft" dir="t">
                <a:rot lat="0" lon="0" rev="2400000"/>
              </a:lightRig>
            </a:scene3d>
            <a:sp3d>
              <a:bevelT w="19050" h="127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46237"/>
            <a:ext cx="8229600" cy="452628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xStyles>
    <p:titleStyle>
      <a:lvl1pPr marL="54864" algn="r" rtl="0" eaLnBrk="1" latinLnBrk="0" hangingPunct="1">
        <a:spcBef>
          <a:spcPct val="0"/>
        </a:spcBef>
        <a:buNone/>
        <a:defRPr kumimoji="0" sz="4600" kern="1200">
          <a:solidFill>
            <a:schemeClr val="tx2">
              <a:tint val="100000"/>
              <a:shade val="90000"/>
              <a:satMod val="250000"/>
              <a:alpha val="100000"/>
            </a:schemeClr>
          </a:solidFill>
          <a:effectLst>
            <a:outerShdw blurRad="38100" dist="25500" dir="5400000" algn="tl" rotWithShape="0">
              <a:srgbClr val="000000">
                <a:satMod val="180000"/>
                <a:alpha val="7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92100" indent="-292100" algn="l" rtl="0" eaLnBrk="1" latinLnBrk="0" hangingPunct="1">
        <a:spcBef>
          <a:spcPts val="0"/>
        </a:spcBef>
        <a:buClr>
          <a:schemeClr val="accent1"/>
        </a:buClr>
        <a:buSzPct val="70000"/>
        <a:buFont typeface="Wingdings 2"/>
        <a:buChar char="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rtl="0" eaLnBrk="1" latinLnBrk="0" hangingPunct="1">
        <a:spcBef>
          <a:spcPts val="400"/>
        </a:spcBef>
        <a:buClr>
          <a:schemeClr val="accent2"/>
        </a:buClr>
        <a:buSzPct val="90000"/>
        <a:buFontTx/>
        <a:buChar char="•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192024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28596" y="785794"/>
            <a:ext cx="821537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 smtClean="0">
                <a:latin typeface="Comic Sans MS" pitchFamily="66" charset="0"/>
              </a:rPr>
              <a:t>HOW TO IMPROVE YOUR FORMAL ESSAY </a:t>
            </a:r>
            <a:endParaRPr lang="en-NZ" sz="80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42910" y="428605"/>
            <a:ext cx="8072494" cy="16619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latin typeface="Comic Sans MS" pitchFamily="66" charset="0"/>
              </a:rPr>
              <a:t>WHY SHOULD YOU PLAN AN ESSAY?</a:t>
            </a:r>
          </a:p>
          <a:p>
            <a:pPr algn="ctr"/>
            <a:endParaRPr lang="en-US" sz="3200" dirty="0">
              <a:latin typeface="Comic Sans MS" pitchFamily="66" charset="0"/>
            </a:endParaRPr>
          </a:p>
          <a:p>
            <a:pPr algn="ctr"/>
            <a:endParaRPr lang="en-US" sz="2000" dirty="0" smtClean="0">
              <a:latin typeface="Comic Sans MS" pitchFamily="66" charset="0"/>
            </a:endParaRPr>
          </a:p>
          <a:p>
            <a:endParaRPr lang="en-NZ" dirty="0"/>
          </a:p>
        </p:txBody>
      </p:sp>
      <p:cxnSp>
        <p:nvCxnSpPr>
          <p:cNvPr id="4" name="Straight Arrow Connector 3"/>
          <p:cNvCxnSpPr/>
          <p:nvPr/>
        </p:nvCxnSpPr>
        <p:spPr>
          <a:xfrm rot="5400000">
            <a:off x="392877" y="1607331"/>
            <a:ext cx="1357322" cy="42862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xtBox 4"/>
          <p:cNvSpPr txBox="1"/>
          <p:nvPr/>
        </p:nvSpPr>
        <p:spPr>
          <a:xfrm>
            <a:off x="428596" y="2571744"/>
            <a:ext cx="1643074" cy="923330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itchFamily="66" charset="0"/>
              </a:rPr>
              <a:t>It helps you to remember details.</a:t>
            </a:r>
            <a:endParaRPr lang="en-NZ" dirty="0">
              <a:latin typeface="Comic Sans MS" pitchFamily="66" charset="0"/>
            </a:endParaRPr>
          </a:p>
        </p:txBody>
      </p:sp>
      <p:cxnSp>
        <p:nvCxnSpPr>
          <p:cNvPr id="7" name="Straight Arrow Connector 6"/>
          <p:cNvCxnSpPr/>
          <p:nvPr/>
        </p:nvCxnSpPr>
        <p:spPr>
          <a:xfrm rot="16200000" flipH="1">
            <a:off x="2250265" y="1750207"/>
            <a:ext cx="135732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500298" y="2571744"/>
            <a:ext cx="1571636" cy="2585323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itchFamily="66" charset="0"/>
              </a:rPr>
              <a:t>You can organise your thoughts and work out what is important before you begin.</a:t>
            </a:r>
            <a:endParaRPr lang="en-NZ" dirty="0">
              <a:latin typeface="Comic Sans MS" pitchFamily="66" charset="0"/>
            </a:endParaRPr>
          </a:p>
        </p:txBody>
      </p:sp>
      <p:cxnSp>
        <p:nvCxnSpPr>
          <p:cNvPr id="10" name="Straight Arrow Connector 9"/>
          <p:cNvCxnSpPr/>
          <p:nvPr/>
        </p:nvCxnSpPr>
        <p:spPr>
          <a:xfrm rot="16200000" flipH="1">
            <a:off x="4107653" y="1750207"/>
            <a:ext cx="1500198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4500562" y="2786058"/>
            <a:ext cx="1500198" cy="2585323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itchFamily="66" charset="0"/>
              </a:rPr>
              <a:t>You can arrange your ideas and give them structure so that you develop an idea.</a:t>
            </a:r>
            <a:endParaRPr lang="en-NZ" dirty="0">
              <a:latin typeface="Comic Sans MS" pitchFamily="66" charset="0"/>
            </a:endParaRPr>
          </a:p>
        </p:txBody>
      </p:sp>
      <p:cxnSp>
        <p:nvCxnSpPr>
          <p:cNvPr id="13" name="Straight Arrow Connector 12"/>
          <p:cNvCxnSpPr/>
          <p:nvPr/>
        </p:nvCxnSpPr>
        <p:spPr>
          <a:xfrm rot="16200000" flipH="1">
            <a:off x="6500826" y="1714488"/>
            <a:ext cx="1571636" cy="42862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6858016" y="2714620"/>
            <a:ext cx="1571636" cy="2862322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It helps you to save time in the long run. You already know what you are going to say before you begin.</a:t>
            </a:r>
            <a:endParaRPr lang="en-NZ" dirty="0"/>
          </a:p>
        </p:txBody>
      </p:sp>
      <p:cxnSp>
        <p:nvCxnSpPr>
          <p:cNvPr id="17" name="Straight Arrow Connector 16"/>
          <p:cNvCxnSpPr/>
          <p:nvPr/>
        </p:nvCxnSpPr>
        <p:spPr>
          <a:xfrm rot="5400000">
            <a:off x="642910" y="2357430"/>
            <a:ext cx="2786082" cy="35719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428596" y="3929066"/>
            <a:ext cx="1857388" cy="1754326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You can eliminate irrelevant details and add in important ones.</a:t>
            </a:r>
            <a:endParaRPr lang="en-NZ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28596" y="285728"/>
            <a:ext cx="8215370" cy="1015663"/>
          </a:xfrm>
          <a:prstGeom prst="rect">
            <a:avLst/>
          </a:prstGeom>
          <a:noFill/>
          <a:ln w="5715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>
                <a:latin typeface="Comic Sans MS" pitchFamily="66" charset="0"/>
              </a:rPr>
              <a:t>How to plan an essay</a:t>
            </a:r>
            <a:endParaRPr lang="en-NZ" sz="6000" dirty="0">
              <a:latin typeface="Comic Sans MS" pitchFamily="66" charset="0"/>
            </a:endParaRPr>
          </a:p>
        </p:txBody>
      </p:sp>
      <p:sp>
        <p:nvSpPr>
          <p:cNvPr id="3" name="Down Arrow 2"/>
          <p:cNvSpPr/>
          <p:nvPr/>
        </p:nvSpPr>
        <p:spPr>
          <a:xfrm>
            <a:off x="3786182" y="1357298"/>
            <a:ext cx="1071570" cy="42862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4" name="TextBox 3"/>
          <p:cNvSpPr txBox="1"/>
          <p:nvPr/>
        </p:nvSpPr>
        <p:spPr>
          <a:xfrm>
            <a:off x="428596" y="1857364"/>
            <a:ext cx="8215370" cy="646331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itchFamily="66" charset="0"/>
              </a:rPr>
              <a:t>Begin by choosing the question you feel fits the text best. Write the question on your page and underline the key words. </a:t>
            </a:r>
            <a:endParaRPr lang="en-NZ" dirty="0">
              <a:latin typeface="Comic Sans MS" pitchFamily="66" charset="0"/>
            </a:endParaRPr>
          </a:p>
        </p:txBody>
      </p:sp>
      <p:sp>
        <p:nvSpPr>
          <p:cNvPr id="5" name="Down Arrow 4"/>
          <p:cNvSpPr/>
          <p:nvPr/>
        </p:nvSpPr>
        <p:spPr>
          <a:xfrm>
            <a:off x="3857620" y="2571744"/>
            <a:ext cx="928694" cy="28575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6" name="TextBox 5"/>
          <p:cNvSpPr txBox="1"/>
          <p:nvPr/>
        </p:nvSpPr>
        <p:spPr>
          <a:xfrm>
            <a:off x="428596" y="2928934"/>
            <a:ext cx="8215370" cy="923330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itchFamily="66" charset="0"/>
              </a:rPr>
              <a:t>Decide on what main points you NEED to make. If the question asks you to describe the setting / relationship etc. then you need to do that. Often this is the first part of the question and will happen early in the essay. </a:t>
            </a:r>
            <a:endParaRPr lang="en-NZ" dirty="0">
              <a:latin typeface="Comic Sans MS" pitchFamily="66" charset="0"/>
            </a:endParaRPr>
          </a:p>
        </p:txBody>
      </p:sp>
      <p:sp>
        <p:nvSpPr>
          <p:cNvPr id="7" name="Down Arrow 6"/>
          <p:cNvSpPr/>
          <p:nvPr/>
        </p:nvSpPr>
        <p:spPr>
          <a:xfrm>
            <a:off x="3929058" y="3929066"/>
            <a:ext cx="785818" cy="28575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8" name="TextBox 7"/>
          <p:cNvSpPr txBox="1"/>
          <p:nvPr/>
        </p:nvSpPr>
        <p:spPr>
          <a:xfrm>
            <a:off x="428596" y="4214818"/>
            <a:ext cx="8215370" cy="923330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itchFamily="66" charset="0"/>
              </a:rPr>
              <a:t>Then address the second part of the question – usually why the setting / relationship is important. You need to have at least two really strong points.</a:t>
            </a:r>
            <a:endParaRPr lang="en-NZ" dirty="0">
              <a:latin typeface="Comic Sans MS" pitchFamily="66" charset="0"/>
            </a:endParaRPr>
          </a:p>
        </p:txBody>
      </p:sp>
      <p:sp>
        <p:nvSpPr>
          <p:cNvPr id="9" name="Down Arrow 8"/>
          <p:cNvSpPr/>
          <p:nvPr/>
        </p:nvSpPr>
        <p:spPr>
          <a:xfrm>
            <a:off x="4071934" y="5214950"/>
            <a:ext cx="571504" cy="28575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0" name="TextBox 9"/>
          <p:cNvSpPr txBox="1"/>
          <p:nvPr/>
        </p:nvSpPr>
        <p:spPr>
          <a:xfrm>
            <a:off x="357158" y="5500702"/>
            <a:ext cx="8429684" cy="923330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itchFamily="66" charset="0"/>
              </a:rPr>
              <a:t>Add examples to your main points and any other key information that is relevant to the point. Remember you will be rushed and you don’t want to forget things.</a:t>
            </a:r>
            <a:endParaRPr lang="en-NZ" dirty="0">
              <a:latin typeface="Comic Sans MS" pitchFamily="66" charset="0"/>
            </a:endParaRPr>
          </a:p>
        </p:txBody>
      </p:sp>
      <p:sp>
        <p:nvSpPr>
          <p:cNvPr id="11" name="Down Arrow 10"/>
          <p:cNvSpPr/>
          <p:nvPr/>
        </p:nvSpPr>
        <p:spPr>
          <a:xfrm>
            <a:off x="3929058" y="6500810"/>
            <a:ext cx="857256" cy="35719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00034" y="285728"/>
            <a:ext cx="8215370" cy="1200329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itchFamily="66" charset="0"/>
              </a:rPr>
              <a:t>Then decide on your structure – intro and conclusion. What will make the essay interesting and show that you know what you are talking about?</a:t>
            </a:r>
          </a:p>
          <a:p>
            <a:r>
              <a:rPr lang="en-US" dirty="0" smtClean="0">
                <a:latin typeface="Comic Sans MS" pitchFamily="66" charset="0"/>
              </a:rPr>
              <a:t>How will you develop your ideas through the essay? </a:t>
            </a:r>
          </a:p>
          <a:p>
            <a:r>
              <a:rPr lang="en-US" dirty="0" smtClean="0">
                <a:latin typeface="Comic Sans MS" pitchFamily="66" charset="0"/>
              </a:rPr>
              <a:t>Number each point in order. This stage is very important!</a:t>
            </a:r>
            <a:endParaRPr lang="en-NZ" dirty="0">
              <a:latin typeface="Comic Sans MS" pitchFamily="66" charset="0"/>
            </a:endParaRPr>
          </a:p>
        </p:txBody>
      </p:sp>
      <p:sp>
        <p:nvSpPr>
          <p:cNvPr id="3" name="Down Arrow 2"/>
          <p:cNvSpPr/>
          <p:nvPr/>
        </p:nvSpPr>
        <p:spPr>
          <a:xfrm>
            <a:off x="3929058" y="1571612"/>
            <a:ext cx="928694" cy="50006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5" name="TextBox 4"/>
          <p:cNvSpPr txBox="1"/>
          <p:nvPr/>
        </p:nvSpPr>
        <p:spPr>
          <a:xfrm>
            <a:off x="500034" y="2071678"/>
            <a:ext cx="8429684" cy="369332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latin typeface="Comic Sans MS" pitchFamily="66" charset="0"/>
              </a:rPr>
              <a:t>Read over your plan to make sure you haven’t left anything  out.</a:t>
            </a:r>
            <a:endParaRPr lang="en-NZ" dirty="0">
              <a:latin typeface="Comic Sans MS" pitchFamily="66" charset="0"/>
            </a:endParaRPr>
          </a:p>
        </p:txBody>
      </p:sp>
      <p:sp>
        <p:nvSpPr>
          <p:cNvPr id="6" name="Down Arrow 5"/>
          <p:cNvSpPr/>
          <p:nvPr/>
        </p:nvSpPr>
        <p:spPr>
          <a:xfrm>
            <a:off x="4000496" y="2500306"/>
            <a:ext cx="714380" cy="42862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7" name="TextBox 6"/>
          <p:cNvSpPr txBox="1"/>
          <p:nvPr/>
        </p:nvSpPr>
        <p:spPr>
          <a:xfrm>
            <a:off x="571472" y="3000372"/>
            <a:ext cx="8215370" cy="646331"/>
          </a:xfrm>
          <a:prstGeom prst="rect">
            <a:avLst/>
          </a:prstGeom>
          <a:noFill/>
          <a:ln w="381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itchFamily="66" charset="0"/>
              </a:rPr>
              <a:t>Begin writing your essay. STICK TO THE PLAN. Refer back to it to make sure you are following it. </a:t>
            </a:r>
            <a:endParaRPr lang="en-NZ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85720" y="214290"/>
            <a:ext cx="8572560" cy="6494085"/>
          </a:xfrm>
          <a:prstGeom prst="rect">
            <a:avLst/>
          </a:prstGeom>
          <a:noFill/>
          <a:ln w="76200">
            <a:solidFill>
              <a:schemeClr val="tx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200" u="sng" dirty="0" smtClean="0">
                <a:latin typeface="Comic Sans MS" pitchFamily="66" charset="0"/>
              </a:rPr>
              <a:t>TIME ALLOCATION</a:t>
            </a:r>
          </a:p>
          <a:p>
            <a:r>
              <a:rPr lang="en-US" sz="2400" dirty="0" smtClean="0">
                <a:latin typeface="Comic Sans MS" pitchFamily="66" charset="0"/>
              </a:rPr>
              <a:t>For </a:t>
            </a:r>
            <a:r>
              <a:rPr lang="en-US" sz="2400" u="sng" dirty="0" smtClean="0">
                <a:latin typeface="Comic Sans MS" pitchFamily="66" charset="0"/>
              </a:rPr>
              <a:t>film,</a:t>
            </a: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u="sng" dirty="0" smtClean="0">
                <a:latin typeface="Comic Sans MS" pitchFamily="66" charset="0"/>
              </a:rPr>
              <a:t>novel</a:t>
            </a:r>
            <a:r>
              <a:rPr lang="en-US" sz="2400" dirty="0" smtClean="0">
                <a:latin typeface="Comic Sans MS" pitchFamily="66" charset="0"/>
              </a:rPr>
              <a:t> and </a:t>
            </a:r>
            <a:r>
              <a:rPr lang="en-US" sz="2400" u="sng" dirty="0" smtClean="0">
                <a:latin typeface="Comic Sans MS" pitchFamily="66" charset="0"/>
              </a:rPr>
              <a:t>poetry</a:t>
            </a:r>
            <a:r>
              <a:rPr lang="en-US" sz="2400" dirty="0" smtClean="0">
                <a:latin typeface="Comic Sans MS" pitchFamily="66" charset="0"/>
              </a:rPr>
              <a:t> you have 25 minutes for each.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 first 2 minutes reading all of the questions.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pick a question and start on your plan (5 minutes)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begin essay after 10minutes and spend 15 minutes writing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3 minutes proofreading</a:t>
            </a:r>
          </a:p>
          <a:p>
            <a:endParaRPr lang="en-US" sz="2400" dirty="0">
              <a:latin typeface="Comic Sans MS" pitchFamily="66" charset="0"/>
            </a:endParaRPr>
          </a:p>
          <a:p>
            <a:r>
              <a:rPr lang="en-US" sz="2400" dirty="0" smtClean="0">
                <a:latin typeface="Comic Sans MS" pitchFamily="66" charset="0"/>
              </a:rPr>
              <a:t>For formal writing you have 40 minutes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5 minutes reading information and questions (some will have a lot of info)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10 minutes planning what you want to say.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20 minutes writing (it only needs to be 200 words)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5 minutes proofreading</a:t>
            </a:r>
          </a:p>
          <a:p>
            <a:endParaRPr lang="en-US" sz="2400" dirty="0">
              <a:latin typeface="Comic Sans MS" pitchFamily="66" charset="0"/>
            </a:endParaRPr>
          </a:p>
          <a:p>
            <a:r>
              <a:rPr lang="en-US" sz="2400" dirty="0" smtClean="0">
                <a:latin typeface="Comic Sans MS" pitchFamily="66" charset="0"/>
              </a:rPr>
              <a:t>Unfamiliar text has 3 parts: written (prose or transactional), oral and visual. You have 60 minutes.</a:t>
            </a:r>
          </a:p>
          <a:p>
            <a:r>
              <a:rPr lang="en-US" sz="2400" dirty="0" smtClean="0">
                <a:latin typeface="Comic Sans MS" pitchFamily="66" charset="0"/>
              </a:rPr>
              <a:t>20 minutes per text. </a:t>
            </a:r>
            <a:endParaRPr lang="en-NZ" sz="2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85720" y="0"/>
            <a:ext cx="8286808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u="sng" dirty="0" smtClean="0">
                <a:latin typeface="Comic Sans MS" pitchFamily="66" charset="0"/>
              </a:rPr>
              <a:t>ASSESSMENT CRITERIA FOR FORMAL WRITING</a:t>
            </a: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US" sz="2400" u="sng" dirty="0" smtClean="0">
              <a:latin typeface="Comic Sans MS" pitchFamily="66" charset="0"/>
            </a:endParaRPr>
          </a:p>
          <a:p>
            <a:pPr algn="ctr"/>
            <a:endParaRPr lang="en-NZ" sz="2400" u="sng" dirty="0">
              <a:latin typeface="Comic Sans MS" pitchFamily="66" charset="0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928662" y="1357299"/>
          <a:ext cx="6691338" cy="4572031"/>
        </p:xfrm>
        <a:graphic>
          <a:graphicData uri="http://schemas.openxmlformats.org/drawingml/2006/table">
            <a:tbl>
              <a:tblPr/>
              <a:tblGrid>
                <a:gridCol w="2230446"/>
                <a:gridCol w="2230446"/>
                <a:gridCol w="2230446"/>
              </a:tblGrid>
              <a:tr h="481265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GB" sz="1100" b="1" dirty="0">
                          <a:latin typeface="Arial"/>
                          <a:ea typeface="Times New Roman"/>
                          <a:cs typeface="Arial"/>
                        </a:rPr>
                        <a:t>Achievement</a:t>
                      </a:r>
                      <a:endParaRPr lang="en-NZ" sz="1100" dirty="0"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GB" sz="1100" b="1">
                          <a:latin typeface="Arial"/>
                          <a:ea typeface="Times New Roman"/>
                          <a:cs typeface="Arial"/>
                        </a:rPr>
                        <a:t>Achievement with Merit</a:t>
                      </a:r>
                      <a:endParaRPr lang="en-NZ" sz="1100"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GB" sz="1100" b="1">
                          <a:latin typeface="Arial"/>
                          <a:ea typeface="Times New Roman"/>
                          <a:cs typeface="Arial"/>
                        </a:rPr>
                        <a:t>Achievement with Excellence</a:t>
                      </a:r>
                      <a:endParaRPr lang="en-NZ" sz="1100"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03167"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Express </a:t>
                      </a:r>
                      <a:r>
                        <a:rPr lang="en-NZ" sz="1200" b="1" dirty="0">
                          <a:latin typeface="Comic Sans MS" pitchFamily="66" charset="0"/>
                          <a:ea typeface="Times New Roman"/>
                          <a:cs typeface="Arial"/>
                        </a:rPr>
                        <a:t>idea(s)</a:t>
                      </a: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 with </a:t>
                      </a:r>
                      <a:r>
                        <a:rPr lang="en-NZ" sz="1200" b="1" dirty="0">
                          <a:latin typeface="Comic Sans MS" pitchFamily="66" charset="0"/>
                          <a:ea typeface="Times New Roman"/>
                          <a:cs typeface="Arial"/>
                        </a:rPr>
                        <a:t>supporting detail </a:t>
                      </a: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in a piece of formal writing.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b="1" dirty="0">
                          <a:latin typeface="Comic Sans MS" pitchFamily="66" charset="0"/>
                          <a:ea typeface="Times New Roman"/>
                          <a:cs typeface="Arial"/>
                        </a:rPr>
                        <a:t>Develop idea(s) </a:t>
                      </a: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with supporting detail and explanation in a piece of formal writing.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Develop idea(s) </a:t>
                      </a:r>
                      <a:r>
                        <a:rPr lang="en-NZ" sz="1200" b="1" dirty="0">
                          <a:latin typeface="Comic Sans MS" pitchFamily="66" charset="0"/>
                          <a:ea typeface="Times New Roman"/>
                          <a:cs typeface="Arial"/>
                        </a:rPr>
                        <a:t>convincingly</a:t>
                      </a: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 with supporting detail and explanation in a piece of formal writing.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203167"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Use a writing style </a:t>
                      </a:r>
                      <a:r>
                        <a:rPr lang="en-NZ" sz="1200" b="1" dirty="0">
                          <a:latin typeface="Comic Sans MS" pitchFamily="66" charset="0"/>
                          <a:ea typeface="Times New Roman"/>
                          <a:cs typeface="Arial"/>
                        </a:rPr>
                        <a:t>appropriate</a:t>
                      </a: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 to audience, purpose and text type.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Use a </a:t>
                      </a:r>
                      <a:r>
                        <a:rPr lang="en-NZ" sz="1200" b="1" dirty="0">
                          <a:latin typeface="Comic Sans MS" pitchFamily="66" charset="0"/>
                          <a:ea typeface="Times New Roman"/>
                          <a:cs typeface="Arial"/>
                        </a:rPr>
                        <a:t>controlled writing </a:t>
                      </a: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style appropriate to audience, purpose and text type.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Use a controlled writing style appropriate to audience, purpose and text type, and which </a:t>
                      </a:r>
                      <a:r>
                        <a:rPr lang="en-NZ" sz="1200" b="1" dirty="0">
                          <a:latin typeface="Comic Sans MS" pitchFamily="66" charset="0"/>
                          <a:ea typeface="Times New Roman"/>
                          <a:cs typeface="Arial"/>
                        </a:rPr>
                        <a:t>commands attention</a:t>
                      </a: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03167"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>
                          <a:latin typeface="Comic Sans MS" pitchFamily="66" charset="0"/>
                          <a:ea typeface="Times New Roman"/>
                          <a:cs typeface="Arial"/>
                        </a:rPr>
                        <a:t>Structure material in a way that is appropriate to audience, purpose and text type.</a:t>
                      </a:r>
                      <a:endParaRPr lang="en-NZ" sz="120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Structure material </a:t>
                      </a:r>
                      <a:r>
                        <a:rPr lang="en-NZ" sz="1200" b="1" dirty="0">
                          <a:latin typeface="Comic Sans MS" pitchFamily="66" charset="0"/>
                          <a:ea typeface="Times New Roman"/>
                          <a:cs typeface="Arial"/>
                        </a:rPr>
                        <a:t>clearly </a:t>
                      </a: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in a way that is appropriate to audience, purpose and text type.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Structure material clearly and effectively in a way that is appropriate to audience, purpose and text type.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81265"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Use </a:t>
                      </a:r>
                      <a:r>
                        <a:rPr lang="en-NZ" sz="1200" b="1" dirty="0">
                          <a:latin typeface="Comic Sans MS" pitchFamily="66" charset="0"/>
                          <a:ea typeface="Times New Roman"/>
                          <a:cs typeface="Arial"/>
                        </a:rPr>
                        <a:t>writing conventions </a:t>
                      </a: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without intrusive errors.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>
                          <a:latin typeface="Comic Sans MS" pitchFamily="66" charset="0"/>
                          <a:ea typeface="Times New Roman"/>
                          <a:cs typeface="Arial"/>
                        </a:rPr>
                        <a:t>Use writing conventions without intrusive errors.</a:t>
                      </a:r>
                      <a:endParaRPr lang="en-NZ" sz="120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spcBef>
                          <a:spcPts val="600"/>
                        </a:spcBef>
                        <a:spcAft>
                          <a:spcPts val="600"/>
                        </a:spcAft>
                        <a:buSzPts val="1000"/>
                        <a:buFont typeface="Symbol"/>
                        <a:buChar char=""/>
                        <a:tabLst>
                          <a:tab pos="180340" algn="l"/>
                        </a:tabLst>
                      </a:pPr>
                      <a:r>
                        <a:rPr lang="en-NZ" sz="1200" dirty="0">
                          <a:latin typeface="Comic Sans MS" pitchFamily="66" charset="0"/>
                          <a:ea typeface="Times New Roman"/>
                          <a:cs typeface="Arial"/>
                        </a:rPr>
                        <a:t>Use writing conventions accurately.</a:t>
                      </a:r>
                      <a:endParaRPr lang="en-NZ" sz="1200" dirty="0">
                        <a:latin typeface="Comic Sans MS" pitchFamily="66" charset="0"/>
                        <a:ea typeface="Times New Roman"/>
                        <a:cs typeface="Times New Roman"/>
                      </a:endParaRPr>
                    </a:p>
                  </a:txBody>
                  <a:tcPr marL="64717" marR="647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0" y="428605"/>
            <a:ext cx="1785918" cy="646331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facts, opinions, info, argument</a:t>
            </a:r>
            <a:endParaRPr lang="en-NZ" dirty="0"/>
          </a:p>
        </p:txBody>
      </p:sp>
      <p:cxnSp>
        <p:nvCxnSpPr>
          <p:cNvPr id="6" name="Straight Arrow Connector 5"/>
          <p:cNvCxnSpPr/>
          <p:nvPr/>
        </p:nvCxnSpPr>
        <p:spPr>
          <a:xfrm rot="16200000" flipH="1">
            <a:off x="1535091" y="1250935"/>
            <a:ext cx="786612" cy="42783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0" y="1571612"/>
            <a:ext cx="1285852" cy="861774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E</a:t>
            </a:r>
            <a:r>
              <a:rPr lang="en-US" sz="1600" dirty="0" smtClean="0"/>
              <a:t>xplanation, examples, evidence</a:t>
            </a:r>
            <a:r>
              <a:rPr lang="en-US" dirty="0" smtClean="0"/>
              <a:t>.</a:t>
            </a:r>
            <a:endParaRPr lang="en-NZ" dirty="0"/>
          </a:p>
        </p:txBody>
      </p:sp>
      <p:cxnSp>
        <p:nvCxnSpPr>
          <p:cNvPr id="9" name="Straight Arrow Connector 8"/>
          <p:cNvCxnSpPr/>
          <p:nvPr/>
        </p:nvCxnSpPr>
        <p:spPr>
          <a:xfrm>
            <a:off x="1285852" y="2143116"/>
            <a:ext cx="142876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42844" y="3286124"/>
            <a:ext cx="928694" cy="36933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formal</a:t>
            </a:r>
            <a:endParaRPr lang="en-NZ" dirty="0"/>
          </a:p>
        </p:txBody>
      </p:sp>
      <p:cxnSp>
        <p:nvCxnSpPr>
          <p:cNvPr id="12" name="Straight Arrow Connector 11"/>
          <p:cNvCxnSpPr/>
          <p:nvPr/>
        </p:nvCxnSpPr>
        <p:spPr>
          <a:xfrm flipV="1">
            <a:off x="1142976" y="3357562"/>
            <a:ext cx="214314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142844" y="5857892"/>
            <a:ext cx="3214710" cy="830997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Spelling, punctuation, grammar that does not inhibit the reader’s ability to understand the piece</a:t>
            </a:r>
            <a:endParaRPr lang="en-NZ" sz="1600" dirty="0"/>
          </a:p>
        </p:txBody>
      </p:sp>
      <p:cxnSp>
        <p:nvCxnSpPr>
          <p:cNvPr id="15" name="Straight Arrow Connector 14"/>
          <p:cNvCxnSpPr/>
          <p:nvPr/>
        </p:nvCxnSpPr>
        <p:spPr>
          <a:xfrm flipV="1">
            <a:off x="857224" y="5643578"/>
            <a:ext cx="428628" cy="214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2000232" y="500042"/>
            <a:ext cx="3500462" cy="830997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Building on a single idea by adding detail, links to other ideas towards a coherent planned whole</a:t>
            </a:r>
            <a:endParaRPr lang="en-NZ" sz="1600" dirty="0"/>
          </a:p>
        </p:txBody>
      </p:sp>
      <p:cxnSp>
        <p:nvCxnSpPr>
          <p:cNvPr id="19" name="Straight Arrow Connector 18"/>
          <p:cNvCxnSpPr/>
          <p:nvPr/>
        </p:nvCxnSpPr>
        <p:spPr>
          <a:xfrm>
            <a:off x="3071802" y="1357298"/>
            <a:ext cx="714380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0" y="4000504"/>
            <a:ext cx="1214414" cy="738664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Selects appropriate vocabulary</a:t>
            </a:r>
            <a:endParaRPr lang="en-NZ" sz="1400" dirty="0"/>
          </a:p>
        </p:txBody>
      </p:sp>
      <p:cxnSp>
        <p:nvCxnSpPr>
          <p:cNvPr id="22" name="Straight Arrow Connector 21"/>
          <p:cNvCxnSpPr/>
          <p:nvPr/>
        </p:nvCxnSpPr>
        <p:spPr>
          <a:xfrm flipV="1">
            <a:off x="1214414" y="3500438"/>
            <a:ext cx="2214578" cy="57150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3643306" y="6000768"/>
            <a:ext cx="1500198" cy="738664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Progresses in a logical way, ideas linked</a:t>
            </a:r>
            <a:endParaRPr lang="en-NZ" sz="1400" dirty="0"/>
          </a:p>
        </p:txBody>
      </p:sp>
      <p:cxnSp>
        <p:nvCxnSpPr>
          <p:cNvPr id="25" name="Straight Arrow Connector 24"/>
          <p:cNvCxnSpPr/>
          <p:nvPr/>
        </p:nvCxnSpPr>
        <p:spPr>
          <a:xfrm rot="16200000" flipV="1">
            <a:off x="4214810" y="5357826"/>
            <a:ext cx="1000132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5715008" y="500042"/>
            <a:ext cx="3071834" cy="584775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Writing influences the reader to agree with the writer’s ideas.</a:t>
            </a:r>
            <a:endParaRPr lang="en-NZ" sz="1600" dirty="0"/>
          </a:p>
        </p:txBody>
      </p:sp>
      <p:cxnSp>
        <p:nvCxnSpPr>
          <p:cNvPr id="28" name="Straight Arrow Connector 27"/>
          <p:cNvCxnSpPr/>
          <p:nvPr/>
        </p:nvCxnSpPr>
        <p:spPr>
          <a:xfrm rot="10800000" flipV="1">
            <a:off x="7000892" y="1071546"/>
            <a:ext cx="928694" cy="8572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7786710" y="1428736"/>
            <a:ext cx="1214446" cy="3046988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Through use of a distinctive personal voice, inventive use of language. Makes the reader want to read on.</a:t>
            </a:r>
            <a:endParaRPr lang="en-NZ" sz="1600" dirty="0"/>
          </a:p>
        </p:txBody>
      </p:sp>
      <p:cxnSp>
        <p:nvCxnSpPr>
          <p:cNvPr id="31" name="Straight Arrow Connector 30"/>
          <p:cNvCxnSpPr/>
          <p:nvPr/>
        </p:nvCxnSpPr>
        <p:spPr>
          <a:xfrm rot="5400000">
            <a:off x="7000892" y="3071810"/>
            <a:ext cx="1071570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7715272" y="4572008"/>
            <a:ext cx="1285884" cy="2308324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Ideas are more than a set of points, ideas interrelate or expand on examples.</a:t>
            </a:r>
            <a:endParaRPr lang="en-NZ" sz="1600" dirty="0"/>
          </a:p>
        </p:txBody>
      </p:sp>
      <p:cxnSp>
        <p:nvCxnSpPr>
          <p:cNvPr id="34" name="Straight Arrow Connector 33"/>
          <p:cNvCxnSpPr/>
          <p:nvPr/>
        </p:nvCxnSpPr>
        <p:spPr>
          <a:xfrm rot="10800000">
            <a:off x="7215206" y="5214950"/>
            <a:ext cx="500066" cy="7143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5357818" y="6000768"/>
            <a:ext cx="2286016" cy="830997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Suitable for publication with minor editing</a:t>
            </a:r>
            <a:endParaRPr lang="en-NZ" sz="1600" dirty="0"/>
          </a:p>
        </p:txBody>
      </p:sp>
      <p:cxnSp>
        <p:nvCxnSpPr>
          <p:cNvPr id="37" name="Straight Arrow Connector 36"/>
          <p:cNvCxnSpPr/>
          <p:nvPr/>
        </p:nvCxnSpPr>
        <p:spPr>
          <a:xfrm rot="16200000" flipV="1">
            <a:off x="6786578" y="578645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85786" y="428604"/>
            <a:ext cx="7858180" cy="5816977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600" u="sng" dirty="0" smtClean="0">
                <a:latin typeface="Comic Sans MS" pitchFamily="66" charset="0"/>
              </a:rPr>
              <a:t>How to get started?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You need to introduce your idea to the reader. 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You will suggest the angle / opinion you have on the issue.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You may want to use an interesting opening:</a:t>
            </a:r>
          </a:p>
          <a:p>
            <a:pPr>
              <a:buFontTx/>
              <a:buChar char="-"/>
            </a:pPr>
            <a:r>
              <a:rPr lang="en-US" sz="2400" dirty="0" smtClean="0">
                <a:latin typeface="Comic Sans MS" pitchFamily="66" charset="0"/>
              </a:rPr>
              <a:t>An emotive statement</a:t>
            </a:r>
          </a:p>
          <a:p>
            <a:pPr>
              <a:buFontTx/>
              <a:buChar char="-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a controversial statement</a:t>
            </a:r>
          </a:p>
          <a:p>
            <a:pPr>
              <a:buFontTx/>
              <a:buChar char="-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a rhetorical question</a:t>
            </a:r>
          </a:p>
          <a:p>
            <a:pPr>
              <a:buFontTx/>
              <a:buChar char="-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a surprising statistic</a:t>
            </a:r>
          </a:p>
          <a:p>
            <a:r>
              <a:rPr lang="en-US" sz="2400" dirty="0" smtClean="0">
                <a:latin typeface="Comic Sans MS" pitchFamily="66" charset="0"/>
              </a:rPr>
              <a:t>Best of all is to be unique and original!</a:t>
            </a:r>
          </a:p>
          <a:p>
            <a:endParaRPr lang="en-US" sz="2400" dirty="0" smtClean="0">
              <a:latin typeface="Comic Sans MS" pitchFamily="66" charset="0"/>
            </a:endParaRPr>
          </a:p>
          <a:p>
            <a:r>
              <a:rPr lang="en-US" sz="2400" dirty="0" smtClean="0">
                <a:latin typeface="Comic Sans MS" pitchFamily="66" charset="0"/>
              </a:rPr>
              <a:t>A basic introduction needs: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to echo the question / topic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it states the writer’s point of view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it introduces the main points</a:t>
            </a:r>
            <a:endParaRPr lang="en-NZ" sz="2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85720" y="428604"/>
            <a:ext cx="8286808" cy="5878532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4000" u="sng" dirty="0" smtClean="0">
                <a:latin typeface="Comic Sans MS" pitchFamily="66" charset="0"/>
              </a:rPr>
              <a:t>THE BODY</a:t>
            </a:r>
          </a:p>
          <a:p>
            <a:r>
              <a:rPr lang="en-US" sz="2400" dirty="0" smtClean="0">
                <a:latin typeface="Comic Sans MS" pitchFamily="66" charset="0"/>
              </a:rPr>
              <a:t>This is the main bulk of your ideas and where you present the evidence of your opinion.</a:t>
            </a:r>
          </a:p>
          <a:p>
            <a:r>
              <a:rPr lang="en-US" sz="2400" dirty="0" smtClean="0">
                <a:latin typeface="Comic Sans MS" pitchFamily="66" charset="0"/>
              </a:rPr>
              <a:t>What the body needs to have: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discuss each point made in the introduction in turn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keep your argument going and strong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keep on track by referring back to the initial topic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Give supporting detail to back up what you say</a:t>
            </a: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Comic Sans MS" pitchFamily="66" charset="0"/>
              </a:rPr>
              <a:t> </a:t>
            </a:r>
            <a:r>
              <a:rPr lang="en-US" sz="2400" dirty="0" smtClean="0">
                <a:latin typeface="Comic Sans MS" pitchFamily="66" charset="0"/>
              </a:rPr>
              <a:t>structure carefully.</a:t>
            </a:r>
          </a:p>
          <a:p>
            <a:pPr>
              <a:buFont typeface="Arial" pitchFamily="34" charset="0"/>
              <a:buChar char="•"/>
            </a:pPr>
            <a:endParaRPr lang="en-US" sz="2400" dirty="0" smtClean="0">
              <a:latin typeface="Comic Sans MS" pitchFamily="66" charset="0"/>
            </a:endParaRPr>
          </a:p>
          <a:p>
            <a:r>
              <a:rPr lang="en-US" sz="2400" dirty="0" smtClean="0">
                <a:latin typeface="Comic Sans MS" pitchFamily="66" charset="0"/>
              </a:rPr>
              <a:t>Use the LEER structure:</a:t>
            </a:r>
          </a:p>
          <a:p>
            <a:r>
              <a:rPr lang="en-US" sz="2400" dirty="0" smtClean="0">
                <a:latin typeface="Comic Sans MS" pitchFamily="66" charset="0"/>
              </a:rPr>
              <a:t>L= lead statement</a:t>
            </a:r>
          </a:p>
          <a:p>
            <a:r>
              <a:rPr lang="en-US" sz="2400" dirty="0" smtClean="0">
                <a:latin typeface="Comic Sans MS" pitchFamily="66" charset="0"/>
              </a:rPr>
              <a:t>E= example</a:t>
            </a:r>
          </a:p>
          <a:p>
            <a:r>
              <a:rPr lang="en-US" sz="2400" dirty="0" smtClean="0">
                <a:latin typeface="Comic Sans MS" pitchFamily="66" charset="0"/>
              </a:rPr>
              <a:t>E= explanation</a:t>
            </a:r>
          </a:p>
          <a:p>
            <a:r>
              <a:rPr lang="en-US" sz="2400" dirty="0" smtClean="0">
                <a:latin typeface="Comic Sans MS" pitchFamily="66" charset="0"/>
              </a:rPr>
              <a:t>R= relevance</a:t>
            </a:r>
            <a:endParaRPr lang="en-NZ" sz="2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42910" y="571480"/>
            <a:ext cx="757242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NZ" sz="2000" dirty="0">
              <a:latin typeface="Comic Sans MS" pitchFamily="66" charset="0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285720" y="357166"/>
          <a:ext cx="8501121" cy="62876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28826"/>
                <a:gridCol w="3357586"/>
                <a:gridCol w="3214709"/>
              </a:tblGrid>
              <a:tr h="2010529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Comic Sans MS" pitchFamily="66" charset="0"/>
                        </a:rPr>
                        <a:t>LEAD STATEMENT</a:t>
                      </a:r>
                      <a:endParaRPr lang="en-NZ" dirty="0">
                        <a:latin typeface="Comic Sans MS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Comic Sans MS" pitchFamily="66" charset="0"/>
                        </a:rPr>
                        <a:t>What are you writing about?</a:t>
                      </a:r>
                    </a:p>
                    <a:p>
                      <a:r>
                        <a:rPr lang="en-US" dirty="0" smtClean="0">
                          <a:latin typeface="Comic Sans MS" pitchFamily="66" charset="0"/>
                        </a:rPr>
                        <a:t>This sentence</a:t>
                      </a:r>
                      <a:r>
                        <a:rPr lang="en-US" baseline="0" dirty="0" smtClean="0">
                          <a:latin typeface="Comic Sans MS" pitchFamily="66" charset="0"/>
                        </a:rPr>
                        <a:t> introduces the paragraph, state the main ideas, may link to the previous paragraph, links to the topic of the essay</a:t>
                      </a:r>
                      <a:endParaRPr lang="en-NZ" dirty="0">
                        <a:latin typeface="Comic Sans MS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1" dirty="0" smtClean="0">
                          <a:latin typeface="Comic Sans MS" pitchFamily="66" charset="0"/>
                        </a:rPr>
                        <a:t>Zoos are education places.</a:t>
                      </a:r>
                      <a:endParaRPr lang="en-NZ" i="1" dirty="0">
                        <a:latin typeface="Comic Sans MS" pitchFamily="66" charset="0"/>
                      </a:endParaRPr>
                    </a:p>
                  </a:txBody>
                  <a:tcPr/>
                </a:tc>
              </a:tr>
              <a:tr h="2096893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Comic Sans MS" pitchFamily="66" charset="0"/>
                        </a:rPr>
                        <a:t>EXPLANATION</a:t>
                      </a:r>
                      <a:endParaRPr lang="en-NZ" dirty="0">
                        <a:latin typeface="Comic Sans MS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Comic Sans MS" pitchFamily="66" charset="0"/>
                        </a:rPr>
                        <a:t>What do you mean?</a:t>
                      </a:r>
                    </a:p>
                    <a:p>
                      <a:r>
                        <a:rPr lang="en-US" dirty="0" smtClean="0">
                          <a:latin typeface="Comic Sans MS" pitchFamily="66" charset="0"/>
                        </a:rPr>
                        <a:t>You will explain what you meant in the lead statement. Give the reader more detail</a:t>
                      </a:r>
                      <a:r>
                        <a:rPr lang="en-US" baseline="0" dirty="0" smtClean="0">
                          <a:latin typeface="Comic Sans MS" pitchFamily="66" charset="0"/>
                        </a:rPr>
                        <a:t> about the idea / issue.</a:t>
                      </a:r>
                      <a:endParaRPr lang="en-NZ" dirty="0">
                        <a:latin typeface="Comic Sans MS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1" dirty="0" smtClean="0">
                          <a:latin typeface="Comic Sans MS" pitchFamily="66" charset="0"/>
                        </a:rPr>
                        <a:t>Where else can you see a lion close up,</a:t>
                      </a:r>
                      <a:r>
                        <a:rPr lang="en-US" i="1" baseline="0" dirty="0" smtClean="0">
                          <a:latin typeface="Comic Sans MS" pitchFamily="66" charset="0"/>
                        </a:rPr>
                        <a:t> let alone their cubs? Did you know that zoos give visitors the opportunity to learn interesting facts about their favorite animals.</a:t>
                      </a:r>
                      <a:endParaRPr lang="en-NZ" i="1" dirty="0">
                        <a:latin typeface="Comic Sans MS" pitchFamily="66" charset="0"/>
                      </a:endParaRPr>
                    </a:p>
                  </a:txBody>
                  <a:tcPr/>
                </a:tc>
              </a:tr>
              <a:tr h="1525013">
                <a:tc>
                  <a:txBody>
                    <a:bodyPr/>
                    <a:lstStyle/>
                    <a:p>
                      <a:r>
                        <a:rPr lang="en-US" dirty="0" smtClean="0"/>
                        <a:t>EXAMPLE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Comic Sans MS" pitchFamily="66" charset="0"/>
                        </a:rPr>
                        <a:t>What makes you</a:t>
                      </a:r>
                      <a:r>
                        <a:rPr lang="en-US" baseline="0" dirty="0" smtClean="0">
                          <a:latin typeface="Comic Sans MS" pitchFamily="66" charset="0"/>
                        </a:rPr>
                        <a:t> say that?</a:t>
                      </a:r>
                    </a:p>
                    <a:p>
                      <a:r>
                        <a:rPr lang="en-US" baseline="0" dirty="0" smtClean="0">
                          <a:latin typeface="Comic Sans MS" pitchFamily="66" charset="0"/>
                        </a:rPr>
                        <a:t>Give evidence, example, proof to support the idea that you have explained.</a:t>
                      </a:r>
                    </a:p>
                    <a:p>
                      <a:endParaRPr lang="en-NZ" dirty="0">
                        <a:latin typeface="Comic Sans MS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0" i="1" dirty="0" smtClean="0">
                          <a:latin typeface="Comic Sans MS" pitchFamily="66" charset="0"/>
                        </a:rPr>
                        <a:t>A survey in 2001 from the Auckland Zoo found that 90 percent of people</a:t>
                      </a:r>
                      <a:r>
                        <a:rPr lang="en-US" b="0" i="1" baseline="0" dirty="0" smtClean="0">
                          <a:latin typeface="Comic Sans MS" pitchFamily="66" charset="0"/>
                        </a:rPr>
                        <a:t> had learnt something from visiting the zoo.</a:t>
                      </a:r>
                      <a:endParaRPr lang="en-NZ" b="0" i="1" dirty="0">
                        <a:latin typeface="Comic Sans MS" pitchFamily="66" charset="0"/>
                      </a:endParaRPr>
                    </a:p>
                  </a:txBody>
                  <a:tcPr/>
                </a:tc>
              </a:tr>
              <a:tr h="654109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Comic Sans MS" pitchFamily="66" charset="0"/>
                        </a:rPr>
                        <a:t>RELEVANCE</a:t>
                      </a:r>
                      <a:endParaRPr lang="en-NZ" dirty="0">
                        <a:latin typeface="Comic Sans MS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So why is all that important?</a:t>
                      </a:r>
                    </a:p>
                    <a:p>
                      <a:r>
                        <a:rPr lang="en-US" smtClean="0"/>
                        <a:t>Convince the reader </a:t>
                      </a:r>
                      <a:endParaRPr lang="en-N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NZ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oundry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Foundry">
      <a:maj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標楷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oundry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80000"/>
              </a:schemeClr>
            </a:gs>
            <a:gs pos="62000">
              <a:schemeClr val="phClr">
                <a:tint val="30000"/>
                <a:satMod val="180000"/>
              </a:schemeClr>
            </a:gs>
            <a:gs pos="100000">
              <a:schemeClr val="phClr">
                <a:tint val="22000"/>
                <a:satMod val="18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58000"/>
                <a:satMod val="150000"/>
              </a:schemeClr>
            </a:gs>
            <a:gs pos="72000">
              <a:schemeClr val="phClr">
                <a:tint val="90000"/>
                <a:satMod val="135000"/>
              </a:schemeClr>
            </a:gs>
            <a:gs pos="100000">
              <a:schemeClr val="phClr">
                <a:tint val="8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80000"/>
            </a:schemeClr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000000"/>
            </a:lightRig>
          </a:scene3d>
          <a:sp3d prstMaterial="matte">
            <a:bevelT w="63500" h="635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5000"/>
                <a:satMod val="400000"/>
              </a:schemeClr>
            </a:gs>
            <a:gs pos="20000">
              <a:schemeClr val="phClr">
                <a:tint val="80000"/>
                <a:satMod val="355000"/>
              </a:schemeClr>
            </a:gs>
            <a:gs pos="100000">
              <a:schemeClr val="phClr">
                <a:tint val="95000"/>
                <a:shade val="55000"/>
                <a:satMod val="355000"/>
              </a:schemeClr>
            </a:gs>
          </a:gsLst>
          <a:path path="circle">
            <a:fillToRect l="67500" t="35000" r="32500" b="65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0"/>
                <a:satMod val="120000"/>
              </a:schemeClr>
              <a:schemeClr val="phClr">
                <a:tint val="70000"/>
                <a:satMod val="250000"/>
              </a:schemeClr>
            </a:duotone>
          </a:blip>
          <a:tile tx="0" ty="0" sx="50000" sy="50000" flip="none" algn="t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Foundry</Template>
  <TotalTime>141</TotalTime>
  <Words>1048</Words>
  <Application>Microsoft Office PowerPoint</Application>
  <PresentationFormat>On-screen Show (4:3)</PresentationFormat>
  <Paragraphs>115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Foundry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</vt:vector>
  </TitlesOfParts>
  <Company>Ministry of Education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lotush</dc:creator>
  <cp:lastModifiedBy>lotush</cp:lastModifiedBy>
  <cp:revision>14</cp:revision>
  <dcterms:created xsi:type="dcterms:W3CDTF">2008-08-24T22:26:10Z</dcterms:created>
  <dcterms:modified xsi:type="dcterms:W3CDTF">2008-09-01T00:36:58Z</dcterms:modified>
</cp:coreProperties>
</file>

<file path=docProps/thumbnail.jpeg>
</file>